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24"/>
  </p:notes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5" r:id="rId17"/>
    <p:sldId id="273" r:id="rId18"/>
    <p:sldId id="274" r:id="rId19"/>
    <p:sldId id="276" r:id="rId20"/>
    <p:sldId id="277" r:id="rId21"/>
    <p:sldId id="264" r:id="rId22"/>
    <p:sldId id="25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5" d="100"/>
          <a:sy n="35" d="100"/>
        </p:scale>
        <p:origin x="174" y="18"/>
      </p:cViewPr>
      <p:guideLst/>
    </p:cSldViewPr>
  </p:slideViewPr>
  <p:notesTextViewPr>
    <p:cViewPr>
      <p:scale>
        <a:sx n="1" d="1"/>
        <a:sy n="1" d="1"/>
      </p:scale>
      <p:origin x="0" y="-159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Intent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algn="ctr" rotWithShape="0">
                  <a:srgbClr val="000000">
                    <a:alpha val="7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1-EB8B-48C1-B3F8-3765916B7A2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2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2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algn="ctr" rotWithShape="0">
                  <a:srgbClr val="000000">
                    <a:alpha val="7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3-EB8B-48C1-B3F8-3765916B7A20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algn="ctr" rotWithShape="0">
                  <a:srgbClr val="000000">
                    <a:alpha val="7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5-EB8B-48C1-B3F8-3765916B7A20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4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4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algn="ctr" rotWithShape="0">
                  <a:srgbClr val="000000">
                    <a:alpha val="76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7-EB8B-48C1-B3F8-3765916B7A2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Assault</c:v>
                </c:pt>
                <c:pt idx="1">
                  <c:v>Unintentional</c:v>
                </c:pt>
                <c:pt idx="2">
                  <c:v>Suicide</c:v>
                </c:pt>
                <c:pt idx="3">
                  <c:v>Undetermined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60.1</c:v>
                </c:pt>
                <c:pt idx="1">
                  <c:v>24.2</c:v>
                </c:pt>
                <c:pt idx="2">
                  <c:v>8.6</c:v>
                </c:pt>
                <c:pt idx="3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B8B-48C1-B3F8-3765916B7A20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414398855769197"/>
          <c:y val="0.85264692441621137"/>
          <c:w val="0.61048437790370391"/>
          <c:h val="0.147353075583788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tif>
</file>

<file path=ppt/media/image11.tif>
</file>

<file path=ppt/media/image12.tif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3582D8-5453-4159-898B-7BAABE62715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C67D9-0F68-4D3E-AD8F-AC8E86C8F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80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screenshot reorder acknowledgements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69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Assaultive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721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Suggests instead of demonstrate</a:t>
            </a:r>
          </a:p>
          <a:p>
            <a:endParaRPr lang="en-US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7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Clearly state objective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26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+ alive when</a:t>
            </a:r>
            <a:r>
              <a:rPr lang="en-US" baseline="0" dirty="0" smtClean="0"/>
              <a:t> admitted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13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why 16-45?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70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Why random</a:t>
            </a:r>
            <a:r>
              <a:rPr lang="en-US" baseline="0" dirty="0" smtClean="0"/>
              <a:t> intercept?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612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color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65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 score: chest head; low scores: </a:t>
            </a:r>
            <a:r>
              <a:rPr lang="en-US" dirty="0" smtClean="0"/>
              <a:t>extremity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65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 value for difference?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29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Children</a:t>
            </a:r>
            <a:r>
              <a:rPr lang="en-US" baseline="0" dirty="0" smtClean="0"/>
              <a:t> had less severity mainly unintentional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C67D9-0F68-4D3E-AD8F-AC8E86C8F2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0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20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22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9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8283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35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690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72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52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123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0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6547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8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7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50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50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1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D082E-4628-4400-A882-14A7B0021E89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9F68D-5C9C-4562-9D5D-2FE65CC51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47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zuoyi@bu.edu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ites.bu.edu/tec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effectLst/>
              </a:rPr>
              <a:t>Patterns of injury severity in firearm hospitalizations from 1993 to 2014: A repeated cross-sectional study</a:t>
            </a:r>
          </a:p>
        </p:txBody>
      </p:sp>
      <p:pic>
        <p:nvPicPr>
          <p:cNvPr id="4" name="Picture 3" descr="boston_univ_cmy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0051" y="5981323"/>
            <a:ext cx="1299887" cy="576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83771" y="4800600"/>
            <a:ext cx="74022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Yi Zuo, MPH</a:t>
            </a:r>
          </a:p>
          <a:p>
            <a:r>
              <a:rPr lang="en-US" sz="1600" dirty="0" smtClean="0">
                <a:ea typeface="American Typewriter" charset="0"/>
                <a:cs typeface="American Typewriter" charset="0"/>
              </a:rPr>
              <a:t>Center for Clinical Translational </a:t>
            </a:r>
            <a:r>
              <a:rPr lang="en-US" sz="1600" smtClean="0">
                <a:ea typeface="American Typewriter" charset="0"/>
                <a:cs typeface="American Typewriter" charset="0"/>
              </a:rPr>
              <a:t>Epidemiology </a:t>
            </a:r>
          </a:p>
          <a:p>
            <a:r>
              <a:rPr lang="en-US" sz="1600" smtClean="0">
                <a:ea typeface="American Typewriter" charset="0"/>
                <a:cs typeface="American Typewriter" charset="0"/>
              </a:rPr>
              <a:t>and </a:t>
            </a:r>
            <a:r>
              <a:rPr lang="en-US" sz="1600" dirty="0" smtClean="0">
                <a:ea typeface="American Typewriter" charset="0"/>
                <a:cs typeface="American Typewriter" charset="0"/>
              </a:rPr>
              <a:t>Comparative Effectiveness Research</a:t>
            </a:r>
          </a:p>
          <a:p>
            <a:r>
              <a:rPr lang="en-US" sz="1600" dirty="0" smtClean="0">
                <a:ea typeface="American Typewriter" charset="0"/>
                <a:cs typeface="American Typewriter" charset="0"/>
              </a:rPr>
              <a:t>Section of Preventive Medicine and Epidemiology</a:t>
            </a:r>
          </a:p>
          <a:p>
            <a:r>
              <a:rPr lang="en-US" sz="1600" dirty="0" smtClean="0">
                <a:ea typeface="American Typewriter" charset="0"/>
                <a:cs typeface="American Typewriter" charset="0"/>
              </a:rPr>
              <a:t>Department of Medicine</a:t>
            </a:r>
          </a:p>
          <a:p>
            <a:r>
              <a:rPr lang="en-US" sz="1600" dirty="0" smtClean="0">
                <a:ea typeface="American Typewriter" charset="0"/>
                <a:cs typeface="American Typewriter" charset="0"/>
              </a:rPr>
              <a:t>Boston University School of Medicine</a:t>
            </a:r>
          </a:p>
          <a:p>
            <a:r>
              <a:rPr lang="en-US" sz="1600" dirty="0" smtClean="0">
                <a:ea typeface="American Typewriter" charset="0"/>
                <a:cs typeface="American Typewriter" charset="0"/>
              </a:rPr>
              <a:t>Email: </a:t>
            </a:r>
            <a:r>
              <a:rPr lang="en-US" sz="1600" dirty="0" smtClean="0">
                <a:ea typeface="American Typewriter" charset="0"/>
                <a:cs typeface="American Typewriter" charset="0"/>
                <a:hlinkClick r:id="rId3"/>
              </a:rPr>
              <a:t>zuoyi@bu.edu</a:t>
            </a:r>
            <a:r>
              <a:rPr lang="en-US" sz="1600" dirty="0" smtClean="0">
                <a:ea typeface="American Typewriter" charset="0"/>
                <a:cs typeface="American Typewriter" charset="0"/>
              </a:rPr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4148" y="5981323"/>
            <a:ext cx="771660" cy="57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4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Hospital Profile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8599714" y="2213024"/>
            <a:ext cx="35922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Urban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Teaching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Large bed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Located in the south of the country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82" y="2213024"/>
            <a:ext cx="7013003" cy="464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9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Overall NISS Trend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239" y="1935921"/>
            <a:ext cx="7742872" cy="4922079"/>
          </a:xfrm>
        </p:spPr>
      </p:pic>
    </p:spTree>
    <p:extLst>
      <p:ext uri="{BB962C8B-B14F-4D97-AF65-F5344CB8AC3E}">
        <p14:creationId xmlns:p14="http://schemas.microsoft.com/office/powerpoint/2010/main" val="51804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NISS Trend by Age Groups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327" y="1935921"/>
            <a:ext cx="7734695" cy="4922079"/>
          </a:xfrm>
        </p:spPr>
      </p:pic>
    </p:spTree>
    <p:extLst>
      <p:ext uri="{BB962C8B-B14F-4D97-AF65-F5344CB8AC3E}">
        <p14:creationId xmlns:p14="http://schemas.microsoft.com/office/powerpoint/2010/main" val="415129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NISS Trend by Sex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327" y="1935921"/>
            <a:ext cx="7734695" cy="4922079"/>
          </a:xfrm>
        </p:spPr>
      </p:pic>
    </p:spTree>
    <p:extLst>
      <p:ext uri="{BB962C8B-B14F-4D97-AF65-F5344CB8AC3E}">
        <p14:creationId xmlns:p14="http://schemas.microsoft.com/office/powerpoint/2010/main" val="339432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NISS Trend by Intent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327" y="1935921"/>
            <a:ext cx="7734695" cy="4922079"/>
          </a:xfrm>
        </p:spPr>
      </p:pic>
    </p:spTree>
    <p:extLst>
      <p:ext uri="{BB962C8B-B14F-4D97-AF65-F5344CB8AC3E}">
        <p14:creationId xmlns:p14="http://schemas.microsoft.com/office/powerpoint/2010/main" val="424067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Discussion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Findings</a:t>
            </a:r>
            <a:endParaRPr lang="en-US" sz="31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dirty="0" smtClean="0"/>
              <a:t>An overall increase in injury severity among firearm hospitalizations from 1993 to 2014</a:t>
            </a:r>
            <a:r>
              <a:rPr lang="en-US" sz="2200" dirty="0">
                <a:effectLst/>
              </a:rPr>
              <a:t> </a:t>
            </a:r>
            <a:r>
              <a:rPr lang="en-US" sz="2200" dirty="0" smtClean="0">
                <a:effectLst/>
              </a:rPr>
              <a:t>(</a:t>
            </a:r>
            <a:r>
              <a:rPr lang="en-US" sz="2200" dirty="0" err="1" smtClean="0">
                <a:effectLst/>
              </a:rPr>
              <a:t>Sauaia</a:t>
            </a:r>
            <a:r>
              <a:rPr lang="en-US" sz="2200" dirty="0" smtClean="0">
                <a:effectLst/>
              </a:rPr>
              <a:t> 2013</a:t>
            </a:r>
            <a:r>
              <a:rPr lang="en-US" sz="2200" dirty="0">
                <a:effectLst/>
              </a:rPr>
              <a:t>, </a:t>
            </a:r>
            <a:r>
              <a:rPr lang="en-US" sz="2200" dirty="0" err="1" smtClean="0">
                <a:effectLst/>
              </a:rPr>
              <a:t>Farst</a:t>
            </a:r>
            <a:r>
              <a:rPr lang="en-US" sz="2200" dirty="0" smtClean="0">
                <a:effectLst/>
              </a:rPr>
              <a:t> 2013</a:t>
            </a:r>
            <a:r>
              <a:rPr lang="en-US" sz="2200" dirty="0">
                <a:effectLst/>
              </a:rPr>
              <a:t>, de </a:t>
            </a:r>
            <a:r>
              <a:rPr lang="en-US" sz="2200" dirty="0" smtClean="0">
                <a:effectLst/>
              </a:rPr>
              <a:t>Guise 2014</a:t>
            </a:r>
            <a:r>
              <a:rPr lang="en-US" sz="2200" dirty="0">
                <a:effectLst/>
              </a:rPr>
              <a:t>, and </a:t>
            </a:r>
            <a:r>
              <a:rPr lang="en-US" sz="2200" dirty="0" err="1" smtClean="0">
                <a:effectLst/>
              </a:rPr>
              <a:t>Missikode</a:t>
            </a:r>
            <a:r>
              <a:rPr lang="en-US" sz="2200" dirty="0" smtClean="0">
                <a:effectLst/>
              </a:rPr>
              <a:t> 2015)</a:t>
            </a:r>
          </a:p>
          <a:p>
            <a:r>
              <a:rPr lang="en-US" altLang="zh-CN" sz="2200" dirty="0"/>
              <a:t>Better medical care that saves more </a:t>
            </a:r>
            <a:r>
              <a:rPr lang="en-US" altLang="zh-CN" sz="2200" dirty="0" smtClean="0"/>
              <a:t>lives</a:t>
            </a:r>
          </a:p>
          <a:p>
            <a:r>
              <a:rPr lang="en-US" altLang="zh-CN" sz="2200" dirty="0"/>
              <a:t>Injuries being better treated and discharged in the emergency room and trauma centers without being </a:t>
            </a:r>
            <a:r>
              <a:rPr lang="en-US" altLang="zh-CN" sz="2200" dirty="0" smtClean="0"/>
              <a:t>hospitalized</a:t>
            </a:r>
            <a:endParaRPr lang="en-US" sz="2200" dirty="0" smtClean="0"/>
          </a:p>
          <a:p>
            <a:r>
              <a:rPr lang="en-US" sz="2200" dirty="0" smtClean="0"/>
              <a:t>Increasing </a:t>
            </a:r>
            <a:r>
              <a:rPr lang="en-US" sz="2200" dirty="0"/>
              <a:t>severity of firearm injuries, potentially reflects both changes in firearm injury and in hospitalization patterns</a:t>
            </a:r>
            <a:r>
              <a:rPr lang="en-US" sz="2200" dirty="0" smtClean="0"/>
              <a:t>, and </a:t>
            </a:r>
            <a:r>
              <a:rPr lang="en-US" sz="2200" dirty="0"/>
              <a:t>may result in long term morbidity and disability, thereby increasing overall health care costs</a:t>
            </a:r>
            <a:r>
              <a:rPr lang="en-US" sz="2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989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Discussion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Findings</a:t>
            </a:r>
            <a:endParaRPr lang="en-US" sz="31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Children (0-15 years): a large annual increase among from 1993 to 1995, plateaued briefly between 1995 and 1998, followed by a more steady but smaller annual increase from 1998 to 2014</a:t>
            </a:r>
          </a:p>
          <a:p>
            <a:r>
              <a:rPr lang="en-US" altLang="zh-CN" sz="2400" dirty="0"/>
              <a:t>It </a:t>
            </a:r>
            <a:r>
              <a:rPr lang="en-US" altLang="zh-CN" sz="2400" dirty="0" smtClean="0"/>
              <a:t>indicates </a:t>
            </a:r>
            <a:r>
              <a:rPr lang="en-US" altLang="zh-CN" sz="2400" dirty="0"/>
              <a:t>the potential for prolonged disability and loss of productivity in young people</a:t>
            </a:r>
            <a:r>
              <a:rPr lang="en-US" altLang="zh-CN" sz="2400" dirty="0" smtClean="0"/>
              <a:t>.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207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Discussion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Findings</a:t>
            </a:r>
            <a:endParaRPr lang="en-US" sz="31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Increase in both sexes</a:t>
            </a:r>
          </a:p>
          <a:p>
            <a:r>
              <a:rPr lang="en-US" sz="2400" dirty="0" smtClean="0"/>
              <a:t>About 88% of firearm hospitalizations were male.</a:t>
            </a:r>
          </a:p>
        </p:txBody>
      </p:sp>
    </p:spTree>
    <p:extLst>
      <p:ext uri="{BB962C8B-B14F-4D97-AF65-F5344CB8AC3E}">
        <p14:creationId xmlns:p14="http://schemas.microsoft.com/office/powerpoint/2010/main" val="93707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Discussion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Findings</a:t>
            </a:r>
            <a:endParaRPr lang="en-US" sz="31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Increase in</a:t>
            </a:r>
            <a:r>
              <a:rPr lang="en-US" sz="2400" dirty="0" smtClean="0"/>
              <a:t> </a:t>
            </a:r>
            <a:r>
              <a:rPr lang="en-US" sz="2400" dirty="0"/>
              <a:t>all types of </a:t>
            </a:r>
            <a:r>
              <a:rPr lang="en-US" sz="2400" dirty="0" smtClean="0"/>
              <a:t>intent</a:t>
            </a:r>
          </a:p>
          <a:p>
            <a:r>
              <a:rPr lang="en-US" sz="2400" dirty="0" smtClean="0"/>
              <a:t>Driven by the rising trends among assault firearm hospitalizations</a:t>
            </a:r>
          </a:p>
          <a:p>
            <a:r>
              <a:rPr lang="en-US" sz="2400" dirty="0"/>
              <a:t>Greater severity in suicide </a:t>
            </a:r>
          </a:p>
        </p:txBody>
      </p:sp>
    </p:spTree>
    <p:extLst>
      <p:ext uri="{BB962C8B-B14F-4D97-AF65-F5344CB8AC3E}">
        <p14:creationId xmlns:p14="http://schemas.microsoft.com/office/powerpoint/2010/main" val="278948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Discussion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Limitations</a:t>
            </a:r>
            <a:endParaRPr lang="en-US" sz="31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Lack of patient specific identifiers to identify index versus re-hospitalizations</a:t>
            </a:r>
          </a:p>
          <a:p>
            <a:r>
              <a:rPr lang="en-US" sz="2400" dirty="0" smtClean="0"/>
              <a:t>Lack of detailed integrated information regarding emergency department visits</a:t>
            </a:r>
          </a:p>
          <a:p>
            <a:r>
              <a:rPr lang="en-US" sz="2400" dirty="0" smtClean="0"/>
              <a:t>Missing race/ethnicity information</a:t>
            </a:r>
          </a:p>
          <a:p>
            <a:r>
              <a:rPr lang="en-US" sz="2400" dirty="0" smtClean="0"/>
              <a:t>Fewer states in earlier years</a:t>
            </a:r>
          </a:p>
          <a:p>
            <a:r>
              <a:rPr lang="en-US" sz="2400" dirty="0" smtClean="0"/>
              <a:t>Changes in usage and application of NISS overtime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416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contents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Background</a:t>
            </a:r>
          </a:p>
          <a:p>
            <a:r>
              <a:rPr lang="en-US" sz="2800" dirty="0" smtClean="0"/>
              <a:t>Methods</a:t>
            </a:r>
          </a:p>
          <a:p>
            <a:r>
              <a:rPr lang="en-US" sz="2800" dirty="0" smtClean="0"/>
              <a:t>Results</a:t>
            </a:r>
          </a:p>
          <a:p>
            <a:r>
              <a:rPr lang="en-US" sz="2800" dirty="0" smtClean="0"/>
              <a:t>Discussion</a:t>
            </a:r>
          </a:p>
          <a:p>
            <a:r>
              <a:rPr lang="en-US" sz="2800" dirty="0" smtClean="0"/>
              <a:t>Conclusion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959" y="609600"/>
            <a:ext cx="5331846" cy="49189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3795" y="5766677"/>
            <a:ext cx="775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Acknowledgements: Drs. </a:t>
            </a:r>
            <a:r>
              <a:rPr lang="en-US" dirty="0" err="1" smtClean="0"/>
              <a:t>Bindu</a:t>
            </a:r>
            <a:r>
              <a:rPr lang="en-US" dirty="0" smtClean="0"/>
              <a:t> </a:t>
            </a:r>
            <a:r>
              <a:rPr lang="en-US" dirty="0" err="1" smtClean="0"/>
              <a:t>Kalesan</a:t>
            </a:r>
            <a:r>
              <a:rPr lang="en-US" dirty="0" smtClean="0"/>
              <a:t>, </a:t>
            </a:r>
            <a:r>
              <a:rPr lang="en-US" dirty="0" err="1" smtClean="0"/>
              <a:t>Ziming</a:t>
            </a:r>
            <a:r>
              <a:rPr lang="en-US" dirty="0" smtClean="0"/>
              <a:t> Xuan, Michael B Siegel, Jeffrey Fagan, Charles </a:t>
            </a:r>
            <a:r>
              <a:rPr lang="en-US" dirty="0" err="1" smtClean="0"/>
              <a:t>Branas</a:t>
            </a:r>
            <a:r>
              <a:rPr lang="en-US" dirty="0" smtClean="0"/>
              <a:t>, and Sandro </a:t>
            </a:r>
            <a:r>
              <a:rPr lang="en-US" dirty="0" err="1" smtClean="0"/>
              <a:t>Galea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87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Conclusion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sz="27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252184"/>
          </a:xfrm>
        </p:spPr>
        <p:txBody>
          <a:bodyPr>
            <a:normAutofit/>
          </a:bodyPr>
          <a:lstStyle/>
          <a:p>
            <a:r>
              <a:rPr lang="en-US" sz="2400" dirty="0"/>
              <a:t>In conclusion, our data show growing injury severity among firearm hospitalizations over time. </a:t>
            </a:r>
            <a:r>
              <a:rPr lang="en-US" sz="2400" dirty="0" smtClean="0">
                <a:effectLst/>
              </a:rPr>
              <a:t>Surviving gun shots does </a:t>
            </a:r>
            <a:r>
              <a:rPr lang="en-US" sz="2400" dirty="0">
                <a:effectLst/>
              </a:rPr>
              <a:t>not mean that </a:t>
            </a:r>
            <a:r>
              <a:rPr lang="en-US" sz="2400" dirty="0" smtClean="0">
                <a:effectLst/>
              </a:rPr>
              <a:t>people have </a:t>
            </a:r>
            <a:r>
              <a:rPr lang="en-US" sz="2400" dirty="0">
                <a:effectLst/>
              </a:rPr>
              <a:t>completely recovered. The majority of them will live compromised lives with repeated emergency and hospitalization visits, psychological problems, and social challenges. </a:t>
            </a:r>
            <a:endParaRPr lang="en-US" sz="2400" dirty="0" smtClean="0">
              <a:effectLst/>
            </a:endParaRPr>
          </a:p>
          <a:p>
            <a:r>
              <a:rPr lang="en-US" sz="2400" dirty="0" smtClean="0">
                <a:effectLst/>
              </a:rPr>
              <a:t>Simply </a:t>
            </a:r>
            <a:r>
              <a:rPr lang="en-US" sz="2400" dirty="0">
                <a:effectLst/>
              </a:rPr>
              <a:t>put, our study demonstrates not only the </a:t>
            </a:r>
            <a:r>
              <a:rPr lang="en-US" sz="2400" dirty="0" smtClean="0">
                <a:effectLst/>
              </a:rPr>
              <a:t>public </a:t>
            </a:r>
            <a:r>
              <a:rPr lang="en-US" sz="2400" dirty="0">
                <a:effectLst/>
              </a:rPr>
              <a:t>health burden due to non-fatal gun injuries, but also the direct burden of continued and multiple challenges to the individual. </a:t>
            </a:r>
          </a:p>
        </p:txBody>
      </p:sp>
    </p:spTree>
    <p:extLst>
      <p:ext uri="{BB962C8B-B14F-4D97-AF65-F5344CB8AC3E}">
        <p14:creationId xmlns:p14="http://schemas.microsoft.com/office/powerpoint/2010/main" val="382209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Questions?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2764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91158" y="1564163"/>
            <a:ext cx="435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THANK YOU!</a:t>
            </a: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09" y="3024733"/>
            <a:ext cx="4725356" cy="353297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52297" y="3024733"/>
            <a:ext cx="63544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Our website: </a:t>
            </a:r>
            <a:r>
              <a:rPr lang="en-US" sz="2800" dirty="0" smtClean="0">
                <a:hlinkClick r:id="rId3"/>
              </a:rPr>
              <a:t>http://sites.bu.edu/tec/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pic>
        <p:nvPicPr>
          <p:cNvPr id="5" name="Picture 4" descr="boston_univ_cmy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741" y="5980767"/>
            <a:ext cx="1299887" cy="576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045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background</a:t>
            </a:r>
            <a:endParaRPr lang="en-US" sz="40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788" y="2258532"/>
            <a:ext cx="5094287" cy="3361698"/>
          </a:xfrm>
        </p:spPr>
      </p:pic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4344012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effectLst/>
              </a:rPr>
              <a:t>Non-fatal firearm injuries constitute approximately 70% of all firearm trauma injuries in the United States</a:t>
            </a:r>
            <a:r>
              <a:rPr lang="en-US" sz="2400" dirty="0" smtClean="0">
                <a:effectLst/>
              </a:rPr>
              <a:t>.</a:t>
            </a:r>
          </a:p>
          <a:p>
            <a:r>
              <a:rPr lang="en-US" sz="2400" dirty="0" smtClean="0">
                <a:effectLst/>
              </a:rPr>
              <a:t>Young adults more likely to be injured by assault; older adults self-inflicted</a:t>
            </a:r>
            <a:endParaRPr lang="en-US" sz="2400" dirty="0">
              <a:effectLst/>
            </a:endParaRPr>
          </a:p>
          <a:p>
            <a:r>
              <a:rPr lang="en-US" sz="2400" dirty="0">
                <a:effectLst/>
              </a:rPr>
              <a:t>Patterns of severity of these injuries </a:t>
            </a:r>
            <a:r>
              <a:rPr lang="en-US" sz="2400" dirty="0" smtClean="0">
                <a:effectLst/>
              </a:rPr>
              <a:t>(overall, age-, sex-, and intent-specific) are </a:t>
            </a:r>
            <a:r>
              <a:rPr lang="en-US" sz="2400" dirty="0">
                <a:effectLst/>
              </a:rPr>
              <a:t>poorly understood. 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1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METHODS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100" cap="none" dirty="0" smtClean="0"/>
              <a:t>Data Source</a:t>
            </a:r>
            <a:r>
              <a:rPr lang="en-US" sz="2700" cap="none" dirty="0" smtClean="0"/>
              <a:t>				</a:t>
            </a:r>
            <a:r>
              <a:rPr lang="en-US" sz="3100" cap="none" dirty="0" smtClean="0"/>
              <a:t>Study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344437"/>
            <a:ext cx="5107208" cy="3593907"/>
          </a:xfrm>
        </p:spPr>
        <p:txBody>
          <a:bodyPr>
            <a:noAutofit/>
          </a:bodyPr>
          <a:lstStyle/>
          <a:p>
            <a:r>
              <a:rPr lang="en-US" sz="2400" dirty="0">
                <a:effectLst/>
              </a:rPr>
              <a:t>Nationwide Inpatient Sample (NIS</a:t>
            </a:r>
            <a:r>
              <a:rPr lang="en-US" sz="2400" dirty="0" smtClean="0">
                <a:effectLst/>
              </a:rPr>
              <a:t>) 1993-2014</a:t>
            </a:r>
          </a:p>
          <a:p>
            <a:r>
              <a:rPr lang="en-US" sz="2400" dirty="0" smtClean="0">
                <a:effectLst/>
              </a:rPr>
              <a:t>Nationally representative claims</a:t>
            </a:r>
          </a:p>
          <a:p>
            <a:r>
              <a:rPr lang="en-US" sz="2400" dirty="0">
                <a:effectLst/>
              </a:rPr>
              <a:t>R</a:t>
            </a:r>
            <a:r>
              <a:rPr lang="en-US" sz="2400" dirty="0" smtClean="0">
                <a:effectLst/>
              </a:rPr>
              <a:t>epresent 20% of all discharges in U.S.</a:t>
            </a:r>
          </a:p>
          <a:p>
            <a:r>
              <a:rPr lang="en-US" sz="2400" dirty="0" smtClean="0">
                <a:effectLst/>
              </a:rPr>
              <a:t>Approximately 9 million records/year </a:t>
            </a:r>
            <a:endParaRPr lang="en-US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5228" y="2344438"/>
            <a:ext cx="5095357" cy="3593906"/>
          </a:xfrm>
        </p:spPr>
        <p:txBody>
          <a:bodyPr>
            <a:noAutofit/>
          </a:bodyPr>
          <a:lstStyle/>
          <a:p>
            <a:r>
              <a:rPr lang="en-US" sz="2400" dirty="0" smtClean="0"/>
              <a:t>Repeated cross-sectional study</a:t>
            </a:r>
          </a:p>
          <a:p>
            <a:r>
              <a:rPr lang="en-US" sz="2400" dirty="0" smtClean="0"/>
              <a:t>Assess temporal trends of injury severity of firearm hospitalizations</a:t>
            </a:r>
          </a:p>
          <a:p>
            <a:r>
              <a:rPr lang="en-US" sz="2400" dirty="0" smtClean="0"/>
              <a:t>Boston University School of Medicine IRB approved the study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489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METHODS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Flow </a:t>
            </a:r>
            <a:r>
              <a:rPr lang="en-US" sz="3200" b="1" dirty="0"/>
              <a:t>C</a:t>
            </a:r>
            <a:r>
              <a:rPr lang="en-US" sz="3200" b="1" dirty="0" smtClean="0"/>
              <a:t>hart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Survey weighted counts</a:t>
            </a:r>
          </a:p>
          <a:p>
            <a:pPr marL="285750" indent="-285750" algn="l">
              <a:buFontTx/>
              <a:buChar char="-"/>
            </a:pPr>
            <a:r>
              <a:rPr lang="en-US" sz="2400" dirty="0" smtClean="0"/>
              <a:t>1993-2014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542" y="1147555"/>
            <a:ext cx="5236029" cy="518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2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METHODs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700" cap="none" dirty="0" smtClean="0"/>
              <a:t>Main Variables</a:t>
            </a:r>
            <a:r>
              <a:rPr lang="en-US" sz="2700" dirty="0" smtClean="0"/>
              <a:t>	</a:t>
            </a:r>
            <a:r>
              <a:rPr lang="en-US" sz="2400" dirty="0" smtClean="0"/>
              <a:t>			</a:t>
            </a:r>
            <a:r>
              <a:rPr lang="en-US" sz="2700" cap="none" dirty="0" smtClean="0"/>
              <a:t>Other Variables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248203"/>
            <a:ext cx="5107208" cy="4436376"/>
          </a:xfrm>
        </p:spPr>
        <p:txBody>
          <a:bodyPr>
            <a:noAutofit/>
          </a:bodyPr>
          <a:lstStyle/>
          <a:p>
            <a:r>
              <a:rPr lang="en-US" dirty="0">
                <a:effectLst/>
              </a:rPr>
              <a:t>Computed New Injury Severity Score (NISS</a:t>
            </a:r>
            <a:r>
              <a:rPr lang="en-US" dirty="0" smtClean="0">
                <a:effectLst/>
              </a:rPr>
              <a:t>) – continuous variable (0-75)</a:t>
            </a:r>
          </a:p>
          <a:p>
            <a:r>
              <a:rPr lang="en-US" dirty="0" smtClean="0"/>
              <a:t>Age group – categorical variable: the pediatric (0-15); young adults (16-45); older adults (45+)</a:t>
            </a:r>
          </a:p>
          <a:p>
            <a:r>
              <a:rPr lang="en-US" dirty="0" smtClean="0"/>
              <a:t>Sex – binary variable: female, male</a:t>
            </a:r>
          </a:p>
          <a:p>
            <a:r>
              <a:rPr lang="en-US" dirty="0" smtClean="0"/>
              <a:t>Intent – categorical variable: assault, suicide, unintentional and undetermined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2248203"/>
            <a:ext cx="5095357" cy="4436376"/>
          </a:xfrm>
        </p:spPr>
        <p:txBody>
          <a:bodyPr>
            <a:noAutofit/>
          </a:bodyPr>
          <a:lstStyle/>
          <a:p>
            <a:r>
              <a:rPr lang="en-US" dirty="0" smtClean="0"/>
              <a:t>Race/ethnicity</a:t>
            </a:r>
          </a:p>
          <a:p>
            <a:r>
              <a:rPr lang="en-US" dirty="0" smtClean="0"/>
              <a:t>Insurance</a:t>
            </a:r>
          </a:p>
          <a:p>
            <a:r>
              <a:rPr lang="en-US" dirty="0" smtClean="0"/>
              <a:t>Median neighborhood income quartiles</a:t>
            </a:r>
          </a:p>
          <a:p>
            <a:r>
              <a:rPr lang="en-US" dirty="0" smtClean="0"/>
              <a:t>Comorbidities </a:t>
            </a:r>
          </a:p>
          <a:p>
            <a:r>
              <a:rPr lang="en-US" dirty="0" err="1" smtClean="0"/>
              <a:t>Elixhauser</a:t>
            </a:r>
            <a:r>
              <a:rPr lang="en-US" dirty="0" smtClean="0"/>
              <a:t> comorbidity score</a:t>
            </a:r>
          </a:p>
          <a:p>
            <a:r>
              <a:rPr lang="en-US" dirty="0" smtClean="0"/>
              <a:t>Hospital location</a:t>
            </a:r>
          </a:p>
          <a:p>
            <a:r>
              <a:rPr lang="en-US" dirty="0" smtClean="0"/>
              <a:t>Hospital teaching status</a:t>
            </a:r>
          </a:p>
          <a:p>
            <a:r>
              <a:rPr lang="en-US" dirty="0" smtClean="0"/>
              <a:t>Hospital bed size</a:t>
            </a:r>
          </a:p>
          <a:p>
            <a:r>
              <a:rPr lang="en-US" dirty="0" smtClean="0"/>
              <a:t>Hospital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1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METHODs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Statistical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4462391"/>
          </a:xfrm>
        </p:spPr>
        <p:txBody>
          <a:bodyPr>
            <a:noAutofit/>
          </a:bodyPr>
          <a:lstStyle/>
          <a:p>
            <a:r>
              <a:rPr lang="en-US" sz="2400" dirty="0" smtClean="0"/>
              <a:t>Calculated NISS from Stata package ICDPIC Version 3.0, and made margins plots</a:t>
            </a:r>
          </a:p>
          <a:p>
            <a:r>
              <a:rPr lang="en-US" sz="2400" dirty="0" smtClean="0"/>
              <a:t>Used survey weighted multilevel mixed effects generalized linear model (Gaussian family) with NISS as a linear dependent variable, year as a factor term and stratum as the random intercept.</a:t>
            </a:r>
          </a:p>
          <a:p>
            <a:r>
              <a:rPr lang="en-US" sz="2400" dirty="0" smtClean="0"/>
              <a:t>Used the predicted shrinkage Bayes estimates to calculate the annual mean and SE</a:t>
            </a:r>
          </a:p>
          <a:p>
            <a:r>
              <a:rPr lang="en-US" sz="2400" dirty="0" smtClean="0"/>
              <a:t>Used </a:t>
            </a:r>
            <a:r>
              <a:rPr lang="en-US" sz="2400" dirty="0" err="1" smtClean="0"/>
              <a:t>Joinpoint</a:t>
            </a:r>
            <a:r>
              <a:rPr lang="en-US" sz="2400" dirty="0" smtClean="0"/>
              <a:t> Regression Program from SEER for </a:t>
            </a:r>
            <a:r>
              <a:rPr lang="en-US" sz="2400" dirty="0" err="1" smtClean="0"/>
              <a:t>joinpoint</a:t>
            </a:r>
            <a:r>
              <a:rPr lang="en-US" sz="2400" dirty="0" smtClean="0"/>
              <a:t> analysis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5771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 smtClean="0"/>
              <a:t>Types of Intent</a:t>
            </a:r>
            <a:endParaRPr lang="en-US" sz="3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075681"/>
              </p:ext>
            </p:extLst>
          </p:nvPr>
        </p:nvGraphicFramePr>
        <p:xfrm>
          <a:off x="913795" y="1779814"/>
          <a:ext cx="10353156" cy="45012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9955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Results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cap="none" dirty="0"/>
              <a:t>Patient </a:t>
            </a:r>
            <a:r>
              <a:rPr lang="en-US" sz="3100" cap="none" dirty="0" smtClean="0"/>
              <a:t>Profile</a:t>
            </a:r>
            <a:endParaRPr lang="en-US" sz="2700" cap="non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213024"/>
            <a:ext cx="6967462" cy="46449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99714" y="2213024"/>
            <a:ext cx="35922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Male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Black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16-45 years 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Medicaid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Low-income neighborhoods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8514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4539428D-6454-4FE6-B992-2D59F0AC2F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1554</TotalTime>
  <Words>715</Words>
  <Application>Microsoft Office PowerPoint</Application>
  <PresentationFormat>Widescreen</PresentationFormat>
  <Paragraphs>118</Paragraphs>
  <Slides>22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宋体</vt:lpstr>
      <vt:lpstr>American Typewriter</vt:lpstr>
      <vt:lpstr>Arial</vt:lpstr>
      <vt:lpstr>Bookman Old Style</vt:lpstr>
      <vt:lpstr>Calibri</vt:lpstr>
      <vt:lpstr>Rockwell</vt:lpstr>
      <vt:lpstr>Damask</vt:lpstr>
      <vt:lpstr>Patterns of injury severity in firearm hospitalizations from 1993 to 2014: A repeated cross-sectional study</vt:lpstr>
      <vt:lpstr>contents</vt:lpstr>
      <vt:lpstr>background</vt:lpstr>
      <vt:lpstr>METHODS  Data Source    Study Design</vt:lpstr>
      <vt:lpstr>METHODS</vt:lpstr>
      <vt:lpstr>METHODs  Main Variables    Other Variables</vt:lpstr>
      <vt:lpstr>METHODs  Statistical Analysis</vt:lpstr>
      <vt:lpstr>Results  Types of Intent</vt:lpstr>
      <vt:lpstr>Results  Patient Profile</vt:lpstr>
      <vt:lpstr>Results  Hospital Profile</vt:lpstr>
      <vt:lpstr>results  Overall NISS Trend</vt:lpstr>
      <vt:lpstr>results  NISS Trend by Age Groups</vt:lpstr>
      <vt:lpstr>results  NISS Trend by Sex</vt:lpstr>
      <vt:lpstr>results  NISS Trend by Intent</vt:lpstr>
      <vt:lpstr>Discussion  Findings</vt:lpstr>
      <vt:lpstr>Discussion  Findings</vt:lpstr>
      <vt:lpstr>Discussion  Findings</vt:lpstr>
      <vt:lpstr>Discussion  Findings</vt:lpstr>
      <vt:lpstr>Discussion  Limitations</vt:lpstr>
      <vt:lpstr>Conclusion  </vt:lpstr>
      <vt:lpstr>Questions?</vt:lpstr>
      <vt:lpstr>PowerPoint Presentation</vt:lpstr>
    </vt:vector>
  </TitlesOfParts>
  <Company>Boston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multi-decade joinpoint analysis of firearm injury severity</dc:title>
  <dc:creator>Zuo, Yi</dc:creator>
  <cp:lastModifiedBy>Zuo, Yi</cp:lastModifiedBy>
  <cp:revision>46</cp:revision>
  <dcterms:created xsi:type="dcterms:W3CDTF">2017-08-02T15:23:12Z</dcterms:created>
  <dcterms:modified xsi:type="dcterms:W3CDTF">2017-10-30T18:51:06Z</dcterms:modified>
</cp:coreProperties>
</file>

<file path=docProps/thumbnail.jpeg>
</file>